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7" r:id="rId2"/>
    <p:sldId id="285" r:id="rId3"/>
    <p:sldId id="256" r:id="rId4"/>
    <p:sldId id="258" r:id="rId5"/>
    <p:sldId id="259" r:id="rId6"/>
    <p:sldId id="286" r:id="rId7"/>
    <p:sldId id="287" r:id="rId8"/>
    <p:sldId id="289" r:id="rId9"/>
    <p:sldId id="290" r:id="rId10"/>
    <p:sldId id="291" r:id="rId11"/>
    <p:sldId id="293" r:id="rId12"/>
    <p:sldId id="292" r:id="rId13"/>
    <p:sldId id="294" r:id="rId14"/>
    <p:sldId id="295" r:id="rId15"/>
    <p:sldId id="296" r:id="rId16"/>
    <p:sldId id="297" r:id="rId17"/>
    <p:sldId id="298" r:id="rId18"/>
    <p:sldId id="299" r:id="rId19"/>
    <p:sldId id="300" r:id="rId20"/>
    <p:sldId id="301" r:id="rId21"/>
    <p:sldId id="302" r:id="rId22"/>
    <p:sldId id="303" r:id="rId23"/>
    <p:sldId id="304" r:id="rId24"/>
    <p:sldId id="284" r:id="rId25"/>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82B968D-85BD-1A86-8286-7B45C4B68EBB}"/>
              </a:ext>
            </a:extLst>
          </p:cNvPr>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60A49215-DEFC-7166-DDFE-6075EFA0A103}"/>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a:latin typeface="Arial" panose="020B0604020202020204" pitchFamily="34" charset="0"/>
                <a:cs typeface="Arial" panose="020B0604020202020204" pitchFamily="34" charset="0"/>
              </a:rPr>
              <a:t>7/16/2023 am</a:t>
            </a:r>
          </a:p>
        </p:txBody>
      </p:sp>
      <p:sp>
        <p:nvSpPr>
          <p:cNvPr id="4" name="Footer Placeholder 3">
            <a:extLst>
              <a:ext uri="{FF2B5EF4-FFF2-40B4-BE49-F238E27FC236}">
                <a16:creationId xmlns:a16="http://schemas.microsoft.com/office/drawing/2014/main" id="{D3EAD2F0-4F5E-0110-2A6C-0573167B5638}"/>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439FE17A-979F-A91F-2BD1-E91EA3BBFC4F}"/>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4E8D07ED-8D32-4387-B864-DED29A2CE34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875470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a:p>
        </p:txBody>
      </p:sp>
      <p:sp>
        <p:nvSpPr>
          <p:cNvPr id="3" name="Date Placeholder 2"/>
          <p:cNvSpPr>
            <a:spLocks noGrp="1"/>
          </p:cNvSpPr>
          <p:nvPr>
            <p:ph type="dt" idx="1"/>
          </p:nvPr>
        </p:nvSpPr>
        <p:spPr>
          <a:xfrm>
            <a:off x="4023094" y="1"/>
            <a:ext cx="3077739" cy="513429"/>
          </a:xfrm>
          <a:prstGeom prst="rect">
            <a:avLst/>
          </a:prstGeom>
        </p:spPr>
        <p:txBody>
          <a:bodyPr vert="horz" lIns="99037" tIns="49520" rIns="99037" bIns="49520" rtlCol="0"/>
          <a:lstStyle>
            <a:lvl1pPr algn="r">
              <a:defRPr sz="1300"/>
            </a:lvl1pPr>
          </a:lstStyle>
          <a:p>
            <a:r>
              <a:rPr lang="en-US"/>
              <a:t>7/16/2023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7" tIns="49520" rIns="99037" bIns="49520"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7" tIns="49520" rIns="99037"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7" tIns="49520" rIns="99037" bIns="49520"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4" y="9719600"/>
            <a:ext cx="3077739" cy="513428"/>
          </a:xfrm>
          <a:prstGeom prst="rect">
            <a:avLst/>
          </a:prstGeom>
        </p:spPr>
        <p:txBody>
          <a:bodyPr vert="horz" lIns="99037" tIns="49520" rIns="99037" bIns="49520" rtlCol="0" anchor="b"/>
          <a:lstStyle>
            <a:lvl1pPr algn="r">
              <a:defRPr sz="1300"/>
            </a:lvl1pPr>
          </a:lstStyle>
          <a:p>
            <a:fld id="{F4513A62-600D-47DB-8C76-0F8EB363EFED}" type="slidenum">
              <a:rPr lang="en-US" smtClean="0"/>
              <a:t>‹#›</a:t>
            </a:fld>
            <a:endParaRPr lang="en-US"/>
          </a:p>
        </p:txBody>
      </p:sp>
    </p:spTree>
    <p:extLst>
      <p:ext uri="{BB962C8B-B14F-4D97-AF65-F5344CB8AC3E}">
        <p14:creationId xmlns:p14="http://schemas.microsoft.com/office/powerpoint/2010/main" val="317344828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86FC7-5CAB-FAB1-3D95-FEFD093762A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74588E27-14F5-953C-4CDD-D4118A0FB0C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4DE553B-105A-3AF0-FB8D-05A854C38B5D}"/>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5" name="Footer Placeholder 4">
            <a:extLst>
              <a:ext uri="{FF2B5EF4-FFF2-40B4-BE49-F238E27FC236}">
                <a16:creationId xmlns:a16="http://schemas.microsoft.com/office/drawing/2014/main" id="{E4A98D77-E232-9F4A-11B8-F0B7BC60E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BA8FFE-2028-A9E6-4F19-CB3083CBD26D}"/>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330541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1AF95-0040-589E-056C-973F0DA093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DB601D-55E6-E1F9-DA47-8C7EA04A37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3C6BBD-084D-7C64-D760-143445C2C2B2}"/>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5" name="Footer Placeholder 4">
            <a:extLst>
              <a:ext uri="{FF2B5EF4-FFF2-40B4-BE49-F238E27FC236}">
                <a16:creationId xmlns:a16="http://schemas.microsoft.com/office/drawing/2014/main" id="{F31C4CDA-E978-D20C-682A-62FDD56F8F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888210-1044-AF5F-35B3-943F230E8001}"/>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311438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28A45B-671A-7A98-CA10-B0FAA27064F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F416CE-496E-6B67-4633-89393B5C9EA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AC3AB2-C636-5843-4C93-91CD4ACDA0D3}"/>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5" name="Footer Placeholder 4">
            <a:extLst>
              <a:ext uri="{FF2B5EF4-FFF2-40B4-BE49-F238E27FC236}">
                <a16:creationId xmlns:a16="http://schemas.microsoft.com/office/drawing/2014/main" id="{8B9B5AE3-68D0-A860-7106-88EA23DF7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60F72-89B3-3327-339C-71CE6DAD484C}"/>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25558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03875-AAB0-B495-F97A-0EA1268200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983426-ABEA-5A95-88A1-C5F613E782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155277-BDD4-51C8-54E4-AB8F661602DF}"/>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5" name="Footer Placeholder 4">
            <a:extLst>
              <a:ext uri="{FF2B5EF4-FFF2-40B4-BE49-F238E27FC236}">
                <a16:creationId xmlns:a16="http://schemas.microsoft.com/office/drawing/2014/main" id="{8094A191-D8D8-650B-2750-80FD7C61BC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67A55-F530-176C-C05B-DEE7EDBD4E8D}"/>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1955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440C7-C4E7-147E-CE96-C199E0BE4E0B}"/>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46F48193-350B-93A4-89B7-15DA38D604D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E6FFFA-FD3B-2B99-09C7-BBA9904498E6}"/>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5" name="Footer Placeholder 4">
            <a:extLst>
              <a:ext uri="{FF2B5EF4-FFF2-40B4-BE49-F238E27FC236}">
                <a16:creationId xmlns:a16="http://schemas.microsoft.com/office/drawing/2014/main" id="{3F4AADC7-E94D-9CB4-8F8C-7C67504F7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425A0-6B66-458F-ACC5-D7B7EAB16EC7}"/>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353492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B6C13-9DC0-62C0-04C4-97E258B049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356365-DC3A-5A7B-C23C-1E097C3F83E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E56202-445F-55E0-C7AA-264155E266A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8E89D5-130E-99B3-A055-1D75A07FFFB3}"/>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6" name="Footer Placeholder 5">
            <a:extLst>
              <a:ext uri="{FF2B5EF4-FFF2-40B4-BE49-F238E27FC236}">
                <a16:creationId xmlns:a16="http://schemas.microsoft.com/office/drawing/2014/main" id="{130C88FB-CA10-045D-777C-ED7CC6DB49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9A165A-21F4-FA51-AB25-27E15E86884C}"/>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364893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F1267-C75C-18EC-A1DA-BB7478E7A0F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24129F-6EE1-6A43-ED6B-1CAF4DBC67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FC7B4CA-6C67-110E-86CE-D8D4729C7EC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55445E-4B24-D342-9748-DD0E4A408DB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D4E3153-6D69-D89B-481C-B626CF0353F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6A48E0-6044-80A6-2A34-D9AD6F7FD166}"/>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8" name="Footer Placeholder 7">
            <a:extLst>
              <a:ext uri="{FF2B5EF4-FFF2-40B4-BE49-F238E27FC236}">
                <a16:creationId xmlns:a16="http://schemas.microsoft.com/office/drawing/2014/main" id="{CCA9007D-BE44-AB85-9B1D-694D794E35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068362-C577-108D-4DB6-D8DBA496B5FD}"/>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19239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C2850-2CD8-B02F-0A85-1B83E5E3B8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F49FFD-5113-B2A9-DB86-A0EB536F0573}"/>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4" name="Footer Placeholder 3">
            <a:extLst>
              <a:ext uri="{FF2B5EF4-FFF2-40B4-BE49-F238E27FC236}">
                <a16:creationId xmlns:a16="http://schemas.microsoft.com/office/drawing/2014/main" id="{E6B6DC59-6A6A-FED6-72E1-870EEE1075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8F285E-FF12-35F4-7C13-C34D5CB61615}"/>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223372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130A52-16F0-D017-8945-68947719FF0E}"/>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3" name="Footer Placeholder 2">
            <a:extLst>
              <a:ext uri="{FF2B5EF4-FFF2-40B4-BE49-F238E27FC236}">
                <a16:creationId xmlns:a16="http://schemas.microsoft.com/office/drawing/2014/main" id="{671D0122-673A-7A5D-93A4-CF8FB86489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E6D4A2-B81C-13E0-0E5F-A4E958A795B6}"/>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103900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AFD49-24E1-838A-DCC0-F803387DF74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C5C953B4-D53C-8842-8C59-D7244186D9B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EE6715-3BF6-8666-7366-09157BD10B3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CFAEEEA-3579-3E73-EC32-68D78F50B184}"/>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6" name="Footer Placeholder 5">
            <a:extLst>
              <a:ext uri="{FF2B5EF4-FFF2-40B4-BE49-F238E27FC236}">
                <a16:creationId xmlns:a16="http://schemas.microsoft.com/office/drawing/2014/main" id="{624AE4A6-0D92-11FA-A345-DCABFDFC1B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88F566-D968-AD06-FC0B-6747B517EC7E}"/>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3031922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6C56-E963-5BEF-57E4-099B1BFC396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5BC9014-46DB-58B5-963E-2B6E0BAA730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D530ABA-12F9-8549-3313-54E2F36CF64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B4C7177-C3C3-4766-AE9A-290AF23ED759}"/>
              </a:ext>
            </a:extLst>
          </p:cNvPr>
          <p:cNvSpPr>
            <a:spLocks noGrp="1"/>
          </p:cNvSpPr>
          <p:nvPr>
            <p:ph type="dt" sz="half" idx="10"/>
          </p:nvPr>
        </p:nvSpPr>
        <p:spPr/>
        <p:txBody>
          <a:bodyPr/>
          <a:lstStyle/>
          <a:p>
            <a:fld id="{8CE1DC73-61C9-405E-8322-F48E24BD0DFF}" type="datetimeFigureOut">
              <a:rPr lang="en-US" smtClean="0"/>
              <a:t>7/18/2023</a:t>
            </a:fld>
            <a:endParaRPr lang="en-US"/>
          </a:p>
        </p:txBody>
      </p:sp>
      <p:sp>
        <p:nvSpPr>
          <p:cNvPr id="6" name="Footer Placeholder 5">
            <a:extLst>
              <a:ext uri="{FF2B5EF4-FFF2-40B4-BE49-F238E27FC236}">
                <a16:creationId xmlns:a16="http://schemas.microsoft.com/office/drawing/2014/main" id="{181D3E5C-E444-9AE8-3464-58380EECC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108D1A-14CE-E232-360C-BC39E1470712}"/>
              </a:ext>
            </a:extLst>
          </p:cNvPr>
          <p:cNvSpPr>
            <a:spLocks noGrp="1"/>
          </p:cNvSpPr>
          <p:nvPr>
            <p:ph type="sldNum" sz="quarter" idx="12"/>
          </p:nvPr>
        </p:nvSpPr>
        <p:spPr/>
        <p:txBody>
          <a:bodyPr/>
          <a:lstStyle/>
          <a:p>
            <a:fld id="{77C3BA07-68BE-4DD7-A219-1BD60D10B06E}" type="slidenum">
              <a:rPr lang="en-US" smtClean="0"/>
              <a:t>‹#›</a:t>
            </a:fld>
            <a:endParaRPr lang="en-US"/>
          </a:p>
        </p:txBody>
      </p:sp>
    </p:spTree>
    <p:extLst>
      <p:ext uri="{BB962C8B-B14F-4D97-AF65-F5344CB8AC3E}">
        <p14:creationId xmlns:p14="http://schemas.microsoft.com/office/powerpoint/2010/main" val="1794551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9D2A97-582E-1155-5413-12189E9BA09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D279B1-4647-E992-6D37-05376B3BAD1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A71318-E793-AF3E-0FB5-ED41627DDCA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CE1DC73-61C9-405E-8322-F48E24BD0DFF}" type="datetimeFigureOut">
              <a:rPr lang="en-US" smtClean="0"/>
              <a:t>7/18/2023</a:t>
            </a:fld>
            <a:endParaRPr lang="en-US"/>
          </a:p>
        </p:txBody>
      </p:sp>
      <p:sp>
        <p:nvSpPr>
          <p:cNvPr id="5" name="Footer Placeholder 4">
            <a:extLst>
              <a:ext uri="{FF2B5EF4-FFF2-40B4-BE49-F238E27FC236}">
                <a16:creationId xmlns:a16="http://schemas.microsoft.com/office/drawing/2014/main" id="{BA03F1A4-A8E3-1E90-B9C2-09209E6F7D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3A1AE8-B572-875D-EEE3-7AAC4534433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478680866"/>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636B6-A233-459A-95E5-DFBD46F360BC}"/>
              </a:ext>
            </a:extLst>
          </p:cNvPr>
          <p:cNvSpPr>
            <a:spLocks noGrp="1"/>
          </p:cNvSpPr>
          <p:nvPr>
            <p:ph type="title"/>
          </p:nvPr>
        </p:nvSpPr>
        <p:spPr>
          <a:xfrm>
            <a:off x="633950" y="1623339"/>
            <a:ext cx="7886700" cy="3083921"/>
          </a:xfrm>
        </p:spPr>
        <p:txBody>
          <a:bodyPr>
            <a:spAutoFit/>
          </a:bodyPr>
          <a:lstStyle/>
          <a:p>
            <a:pPr algn="ctr"/>
            <a:r>
              <a:rPr lang="en-US" sz="7200" b="1" dirty="0"/>
              <a:t>THE FALSE DOCTRINE OF LIMITED ATONEMENT</a:t>
            </a:r>
          </a:p>
        </p:txBody>
      </p:sp>
    </p:spTree>
    <p:extLst>
      <p:ext uri="{BB962C8B-B14F-4D97-AF65-F5344CB8AC3E}">
        <p14:creationId xmlns:p14="http://schemas.microsoft.com/office/powerpoint/2010/main" val="841352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6BB3D36-981C-6EB2-8AFB-98091C0F1A27}"/>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102" y="1573213"/>
            <a:ext cx="8689975" cy="3194721"/>
          </a:xfrm>
        </p:spPr>
        <p:txBody>
          <a:bodyPr>
            <a:spAutoFit/>
          </a:bodyPr>
          <a:lstStyle/>
          <a:p>
            <a:pPr marL="0" indent="0">
              <a:buNone/>
            </a:pPr>
            <a:r>
              <a:rPr lang="en-US" sz="3200" dirty="0"/>
              <a:t>Therefore, we can conclude that Jesus is not saying in John 17:9 that God has given to Him only some, but that during His lifetime on earth, the twelve plus the seventy given to Him have learned of Him. His prayer is clearly being given on behalf of all of His disciples, including any who will believe in Him and in His Father from that time on. </a:t>
            </a:r>
          </a:p>
        </p:txBody>
      </p:sp>
    </p:spTree>
    <p:extLst>
      <p:ext uri="{BB962C8B-B14F-4D97-AF65-F5344CB8AC3E}">
        <p14:creationId xmlns:p14="http://schemas.microsoft.com/office/powerpoint/2010/main" val="254626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E38D600-0217-7049-E0F0-05B001BECC5F}"/>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3" y="1573213"/>
            <a:ext cx="8689975" cy="4934684"/>
          </a:xfrm>
        </p:spPr>
        <p:txBody>
          <a:bodyPr>
            <a:spAutoFit/>
          </a:bodyPr>
          <a:lstStyle/>
          <a:p>
            <a:pPr marL="0" indent="0">
              <a:buNone/>
            </a:pPr>
            <a:r>
              <a:rPr lang="en-US" sz="3200" dirty="0"/>
              <a:t>Next, let’s examine the passage in Matthew 26:28.</a:t>
            </a:r>
          </a:p>
          <a:p>
            <a:pPr marL="0" indent="0">
              <a:buNone/>
            </a:pPr>
            <a:endParaRPr lang="en-US" sz="3200" dirty="0"/>
          </a:p>
          <a:p>
            <a:pPr marL="0" indent="0" algn="ctr">
              <a:buNone/>
            </a:pPr>
            <a:r>
              <a:rPr lang="en-US" sz="3200" i="1" dirty="0"/>
              <a:t>“… for this is My blood of the covenant, which is poured out for many for forgiveness of sins.” </a:t>
            </a:r>
            <a:br>
              <a:rPr lang="en-US" sz="3200" i="1" dirty="0"/>
            </a:br>
            <a:r>
              <a:rPr lang="en-US" sz="3200" dirty="0"/>
              <a:t>(Matthew 26:28)</a:t>
            </a:r>
          </a:p>
          <a:p>
            <a:pPr marL="0" indent="0" algn="ctr">
              <a:buNone/>
            </a:pPr>
            <a:r>
              <a:rPr lang="en-US" sz="3200" dirty="0"/>
              <a:t> </a:t>
            </a:r>
          </a:p>
          <a:p>
            <a:pPr marL="0" indent="0">
              <a:buNone/>
            </a:pPr>
            <a:r>
              <a:rPr lang="en-US" sz="3200" dirty="0"/>
              <a:t>Matthew 26:28 says that Christ’s blood was poured out for “many” to receive the forgiveness of sins. Does this mean that Christ’s blood is limited to a few? No.</a:t>
            </a:r>
          </a:p>
        </p:txBody>
      </p:sp>
    </p:spTree>
    <p:extLst>
      <p:ext uri="{BB962C8B-B14F-4D97-AF65-F5344CB8AC3E}">
        <p14:creationId xmlns:p14="http://schemas.microsoft.com/office/powerpoint/2010/main" val="90631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23CFEE3-C7C7-549D-7FFD-1BA2C2AE482F}"/>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8" y="1573213"/>
            <a:ext cx="8689975" cy="5172698"/>
          </a:xfrm>
        </p:spPr>
        <p:txBody>
          <a:bodyPr>
            <a:spAutoFit/>
          </a:bodyPr>
          <a:lstStyle/>
          <a:p>
            <a:pPr marL="0" indent="0">
              <a:buNone/>
            </a:pPr>
            <a:r>
              <a:rPr lang="en-US" sz="3200" dirty="0"/>
              <a:t>The Hebrew writer says that His sacrifice was offered once for all.</a:t>
            </a:r>
          </a:p>
          <a:p>
            <a:pPr marL="0" indent="0">
              <a:buNone/>
            </a:pPr>
            <a:endParaRPr lang="en-US" sz="3200" dirty="0"/>
          </a:p>
          <a:p>
            <a:pPr marL="0" indent="0" algn="ctr">
              <a:buNone/>
            </a:pPr>
            <a:r>
              <a:rPr lang="en-US" sz="3200" i="1" dirty="0"/>
              <a:t>“But when Christ appeared as a high priest of the good things to come, He entered through the greater and more perfect tabernacle, not made with hands, that is to say, not of this creation; and not through the blood of goats and calves, but through His own blood, He entered the holy place once for all, having obtained eternal redemption.” </a:t>
            </a:r>
            <a:r>
              <a:rPr lang="en-US" sz="3200" dirty="0"/>
              <a:t>(Hebrews 9:11-12)</a:t>
            </a:r>
          </a:p>
        </p:txBody>
      </p:sp>
    </p:spTree>
    <p:extLst>
      <p:ext uri="{BB962C8B-B14F-4D97-AF65-F5344CB8AC3E}">
        <p14:creationId xmlns:p14="http://schemas.microsoft.com/office/powerpoint/2010/main" val="126853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B6ADDB5-B631-C7F7-B1CC-0A83C46AD7B4}"/>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2" y="1573213"/>
            <a:ext cx="8689975" cy="4729500"/>
          </a:xfrm>
        </p:spPr>
        <p:txBody>
          <a:bodyPr>
            <a:spAutoFit/>
          </a:bodyPr>
          <a:lstStyle/>
          <a:p>
            <a:pPr marL="0" indent="0">
              <a:buNone/>
            </a:pPr>
            <a:r>
              <a:rPr lang="en-US" sz="3200" dirty="0"/>
              <a:t>The Hebrew writer says that His sacrifice was offered once for all, and the “all” is not qualified. So, he is telling us that Christ’s blood was sacrificed for all men. </a:t>
            </a:r>
          </a:p>
          <a:p>
            <a:pPr marL="0" indent="0">
              <a:buNone/>
            </a:pPr>
            <a:r>
              <a:rPr lang="en-US" sz="3200" dirty="0"/>
              <a:t>It is inaccurate to say that Christ died to cleanse the sins of a few, or of many; Christ died to cleanse all men of sin. </a:t>
            </a:r>
          </a:p>
          <a:p>
            <a:pPr marL="0" indent="0" algn="ctr">
              <a:buNone/>
            </a:pPr>
            <a:r>
              <a:rPr lang="en-US" sz="3200" i="1" dirty="0"/>
              <a:t>“... and He Himself is the propitiation for our sins; and not for ours only, but also for those of the whole world.” </a:t>
            </a:r>
            <a:r>
              <a:rPr lang="en-US" sz="3200" dirty="0"/>
              <a:t>(1 John 2:2)</a:t>
            </a:r>
          </a:p>
        </p:txBody>
      </p:sp>
    </p:spTree>
    <p:extLst>
      <p:ext uri="{BB962C8B-B14F-4D97-AF65-F5344CB8AC3E}">
        <p14:creationId xmlns:p14="http://schemas.microsoft.com/office/powerpoint/2010/main" val="176645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1391181-1F89-2F07-43BA-34FCAEB995F7}"/>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185914" y="1293813"/>
            <a:ext cx="8788400" cy="4920834"/>
          </a:xfrm>
        </p:spPr>
        <p:txBody>
          <a:bodyPr wrap="square">
            <a:spAutoFit/>
          </a:bodyPr>
          <a:lstStyle/>
          <a:p>
            <a:pPr marL="0" indent="0">
              <a:buNone/>
            </a:pPr>
            <a:r>
              <a:rPr lang="en-US" sz="2900" dirty="0"/>
              <a:t>Jesus taught that whoever believes can be saved.</a:t>
            </a:r>
          </a:p>
          <a:p>
            <a:pPr marL="0" indent="0" algn="ctr">
              <a:buNone/>
            </a:pPr>
            <a:r>
              <a:rPr lang="en-US" sz="2900" i="1" dirty="0"/>
              <a:t>“For God so loved the world, that He gave His only begotten Son, that whoever believes in Him shall not perish, but have eternal life. For God did not send the Son into the world to judge the world, but that the world might be saved through Him.” </a:t>
            </a:r>
            <a:r>
              <a:rPr lang="en-US" sz="2900" dirty="0"/>
              <a:t>(John 3:16-17)</a:t>
            </a:r>
          </a:p>
          <a:p>
            <a:pPr marL="0" indent="0">
              <a:buNone/>
            </a:pPr>
            <a:endParaRPr lang="en-US" sz="2900" i="1" dirty="0"/>
          </a:p>
          <a:p>
            <a:pPr marL="0" indent="0">
              <a:buNone/>
            </a:pPr>
            <a:r>
              <a:rPr lang="en-US" sz="2900" dirty="0"/>
              <a:t>John the baptizer also taught the need for obedience.</a:t>
            </a:r>
          </a:p>
          <a:p>
            <a:pPr marL="0" indent="0" algn="ctr">
              <a:buNone/>
            </a:pPr>
            <a:r>
              <a:rPr lang="en-US" sz="2900" i="1" dirty="0"/>
              <a:t>“He who believes in the Son has eternal life; but he who does not obey the Son will not see life, but the wrath of God abides on him.” </a:t>
            </a:r>
            <a:r>
              <a:rPr lang="en-US" sz="2900" dirty="0"/>
              <a:t>(John 3:36)</a:t>
            </a:r>
            <a:endParaRPr lang="en-US" sz="2900" i="1" dirty="0"/>
          </a:p>
        </p:txBody>
      </p:sp>
    </p:spTree>
    <p:extLst>
      <p:ext uri="{BB962C8B-B14F-4D97-AF65-F5344CB8AC3E}">
        <p14:creationId xmlns:p14="http://schemas.microsoft.com/office/powerpoint/2010/main" val="27992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B362C25-B3CD-5CEF-B21B-869719EE1844}"/>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8" y="1039813"/>
            <a:ext cx="8689975" cy="5641975"/>
          </a:xfrm>
        </p:spPr>
        <p:txBody>
          <a:bodyPr>
            <a:spAutoFit/>
          </a:bodyPr>
          <a:lstStyle/>
          <a:p>
            <a:pPr marL="0" indent="0">
              <a:buNone/>
            </a:pPr>
            <a:r>
              <a:rPr lang="en-US" sz="3000" dirty="0"/>
              <a:t>The writer of Hebrews tells us that Jesus tasted death “for every man.”</a:t>
            </a:r>
          </a:p>
          <a:p>
            <a:pPr marL="0" indent="0">
              <a:buNone/>
            </a:pPr>
            <a:endParaRPr lang="en-US" sz="3000" dirty="0"/>
          </a:p>
          <a:p>
            <a:pPr marL="0" indent="0" algn="ctr">
              <a:buNone/>
            </a:pPr>
            <a:r>
              <a:rPr lang="en-US" sz="2800" i="1" dirty="0"/>
              <a:t>“But we do see Him who was made for a little while lower than the angels, namely, Jesus, because of the suffering of death crowned with glory and honor, so that by the grace of God He might taste death for everyone.” </a:t>
            </a:r>
            <a:r>
              <a:rPr lang="en-US" sz="2800" dirty="0"/>
              <a:t>(Hebrews 2:9)</a:t>
            </a:r>
          </a:p>
          <a:p>
            <a:pPr marL="0" indent="0" algn="ctr">
              <a:buNone/>
            </a:pPr>
            <a:endParaRPr lang="en-US" sz="2800" i="1" dirty="0"/>
          </a:p>
          <a:p>
            <a:pPr marL="0" indent="0">
              <a:buNone/>
            </a:pPr>
            <a:r>
              <a:rPr lang="en-US" sz="2800" dirty="0"/>
              <a:t>John Calvin reasoned that if Christ died for everyone, then everyone is redeemed, yet in the day of Judgment, some are lost (Matthew 7:21). Therefore, he concluded that these were lost because they were not included in those for whom Christ died.</a:t>
            </a:r>
          </a:p>
        </p:txBody>
      </p:sp>
    </p:spTree>
    <p:extLst>
      <p:ext uri="{BB962C8B-B14F-4D97-AF65-F5344CB8AC3E}">
        <p14:creationId xmlns:p14="http://schemas.microsoft.com/office/powerpoint/2010/main" val="408672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C513BC3-CFB7-85E5-9CA4-B4FF5ACCBE8E}"/>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89586" y="955675"/>
            <a:ext cx="8988425" cy="5878513"/>
          </a:xfrm>
        </p:spPr>
        <p:txBody>
          <a:bodyPr wrap="square">
            <a:spAutoFit/>
          </a:bodyPr>
          <a:lstStyle/>
          <a:p>
            <a:pPr marL="0" indent="0">
              <a:buNone/>
            </a:pPr>
            <a:r>
              <a:rPr lang="en-US" sz="3000" dirty="0"/>
              <a:t>The error in Calvin’s reasoning lies in the conclusion that the benefits of redemption provided by Christ’s death are unconditionally received. </a:t>
            </a:r>
          </a:p>
          <a:p>
            <a:pPr marL="0" indent="0">
              <a:buNone/>
            </a:pPr>
            <a:endParaRPr lang="en-US" sz="3000" dirty="0"/>
          </a:p>
          <a:p>
            <a:pPr marL="0" indent="0">
              <a:buNone/>
            </a:pPr>
            <a:r>
              <a:rPr lang="en-US" sz="3000" dirty="0"/>
              <a:t>Believers in Christ are given the right to become children of God, but the choice is ours.</a:t>
            </a:r>
          </a:p>
          <a:p>
            <a:pPr marL="0" indent="0">
              <a:buNone/>
            </a:pPr>
            <a:endParaRPr lang="en-US" sz="3000" dirty="0"/>
          </a:p>
          <a:p>
            <a:pPr marL="0" indent="0">
              <a:buNone/>
            </a:pPr>
            <a:endParaRPr lang="en-US" sz="800" dirty="0"/>
          </a:p>
          <a:p>
            <a:pPr marL="0" indent="0" algn="ctr">
              <a:buNone/>
            </a:pPr>
            <a:r>
              <a:rPr lang="en-US" sz="3000" i="1" dirty="0"/>
              <a:t>“But as many as received Him, to them He gave the right to become children of God, even to those who believe in His name, who were born, not of blood nor of the will of the flesh nor of the will of man, but of God.”</a:t>
            </a:r>
            <a:br>
              <a:rPr lang="en-US" sz="3000" i="1" dirty="0"/>
            </a:br>
            <a:r>
              <a:rPr lang="en-US" sz="3000" dirty="0"/>
              <a:t>(John 1:12-13)</a:t>
            </a:r>
            <a:endParaRPr lang="en-US" sz="3000" i="1" dirty="0"/>
          </a:p>
          <a:p>
            <a:pPr marL="0" indent="0">
              <a:buNone/>
            </a:pPr>
            <a:endParaRPr lang="en-US" sz="800" dirty="0"/>
          </a:p>
        </p:txBody>
      </p:sp>
    </p:spTree>
    <p:extLst>
      <p:ext uri="{BB962C8B-B14F-4D97-AF65-F5344CB8AC3E}">
        <p14:creationId xmlns:p14="http://schemas.microsoft.com/office/powerpoint/2010/main" val="1333266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877660-C14F-9FFF-FE8C-83D7738FB2F0}"/>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5" y="1293813"/>
            <a:ext cx="8689975" cy="5488682"/>
          </a:xfrm>
        </p:spPr>
        <p:txBody>
          <a:bodyPr>
            <a:spAutoFit/>
          </a:bodyPr>
          <a:lstStyle/>
          <a:p>
            <a:pPr marL="0" indent="0">
              <a:buNone/>
            </a:pPr>
            <a:r>
              <a:rPr lang="en-US" sz="3000" dirty="0"/>
              <a:t>Christ’s payment at Calvary is sufficient for the release of all, however only those who “come and drink” or who “fear God and keep His commandments” will receive its benefits.</a:t>
            </a:r>
          </a:p>
          <a:p>
            <a:pPr marL="0" indent="0">
              <a:buNone/>
            </a:pPr>
            <a:endParaRPr lang="en-US" sz="800" dirty="0"/>
          </a:p>
          <a:p>
            <a:pPr marL="0" indent="0" algn="ctr">
              <a:buNone/>
            </a:pPr>
            <a:r>
              <a:rPr lang="en-US" sz="2800" i="1" dirty="0"/>
              <a:t>“The Spirit and the bride say, ‘Come.’ And let the one who hears say, ‘Come.’ And let the one who is thirsty come; let the one who wishes take the water of life without cost.” </a:t>
            </a:r>
            <a:r>
              <a:rPr lang="en-US" sz="2800" dirty="0"/>
              <a:t>(Revelation 22:17)</a:t>
            </a:r>
          </a:p>
          <a:p>
            <a:pPr marL="0" indent="0">
              <a:buNone/>
            </a:pPr>
            <a:endParaRPr lang="en-US" sz="800" dirty="0"/>
          </a:p>
          <a:p>
            <a:pPr marL="0" indent="0" algn="ctr">
              <a:buNone/>
            </a:pPr>
            <a:r>
              <a:rPr lang="en-US" sz="2800" i="1" dirty="0"/>
              <a:t>“Opening his mouth, Peter said: ‘I most certainly understand now that God is not one to show partiality, but in every nation the man who fears Him and does what is right is welcome to Him.’” </a:t>
            </a:r>
            <a:r>
              <a:rPr lang="en-US" sz="2800" dirty="0"/>
              <a:t>(Acts 10:34-35)</a:t>
            </a:r>
            <a:endParaRPr lang="en-US" sz="2800" i="1" dirty="0"/>
          </a:p>
        </p:txBody>
      </p:sp>
    </p:spTree>
    <p:extLst>
      <p:ext uri="{BB962C8B-B14F-4D97-AF65-F5344CB8AC3E}">
        <p14:creationId xmlns:p14="http://schemas.microsoft.com/office/powerpoint/2010/main" val="2386751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52731F8-8530-AA6A-5CC7-A282F9E7B4EB}"/>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100" y="1293813"/>
            <a:ext cx="8689975" cy="4934684"/>
          </a:xfrm>
        </p:spPr>
        <p:txBody>
          <a:bodyPr>
            <a:spAutoFit/>
          </a:bodyPr>
          <a:lstStyle/>
          <a:p>
            <a:pPr marL="0" indent="0">
              <a:buNone/>
            </a:pPr>
            <a:r>
              <a:rPr lang="en-US" sz="3200" dirty="0"/>
              <a:t>Consider these passages from the Word of God:</a:t>
            </a:r>
          </a:p>
          <a:p>
            <a:pPr marL="0" indent="0">
              <a:buNone/>
            </a:pPr>
            <a:endParaRPr lang="en-US" sz="3200" dirty="0"/>
          </a:p>
          <a:p>
            <a:pPr marL="0" indent="0" algn="ctr">
              <a:buNone/>
            </a:pPr>
            <a:r>
              <a:rPr lang="en-US" sz="3200" i="1" dirty="0"/>
              <a:t>“For the Son of Man has come to seek and to save that which was lost.” </a:t>
            </a:r>
            <a:r>
              <a:rPr lang="en-US" sz="3200" dirty="0"/>
              <a:t>(Luke 19:10)</a:t>
            </a:r>
          </a:p>
          <a:p>
            <a:pPr marL="0" indent="0">
              <a:buNone/>
            </a:pPr>
            <a:endParaRPr lang="en-US" sz="3200" dirty="0"/>
          </a:p>
          <a:p>
            <a:pPr marL="0" indent="0" algn="ctr">
              <a:buNone/>
            </a:pPr>
            <a:r>
              <a:rPr lang="en-US" sz="3200" i="1" dirty="0"/>
              <a:t>“For the love of Christ controls us, having concluded this, that one died for all, therefore all died; and He died for all, so that they who live might no longer live for themselves, but for Him who died and rose again on their behalf.” </a:t>
            </a:r>
            <a:r>
              <a:rPr lang="en-US" sz="3200" dirty="0"/>
              <a:t>(2 Corinthians 5:14-15)</a:t>
            </a:r>
          </a:p>
        </p:txBody>
      </p:sp>
    </p:spTree>
    <p:extLst>
      <p:ext uri="{BB962C8B-B14F-4D97-AF65-F5344CB8AC3E}">
        <p14:creationId xmlns:p14="http://schemas.microsoft.com/office/powerpoint/2010/main" val="345300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7260EEA-8461-E92C-AEBB-E4D4F7478AFC}"/>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8" y="1293813"/>
            <a:ext cx="8689975" cy="4934684"/>
          </a:xfrm>
        </p:spPr>
        <p:txBody>
          <a:bodyPr>
            <a:spAutoFit/>
          </a:bodyPr>
          <a:lstStyle/>
          <a:p>
            <a:pPr marL="0" indent="0">
              <a:buNone/>
            </a:pPr>
            <a:r>
              <a:rPr lang="en-US" sz="3200" dirty="0"/>
              <a:t>Consider these passages from the Word of God:</a:t>
            </a:r>
          </a:p>
          <a:p>
            <a:pPr marL="0" indent="0">
              <a:buNone/>
            </a:pPr>
            <a:endParaRPr lang="en-US" sz="3200" dirty="0"/>
          </a:p>
          <a:p>
            <a:pPr marL="0" indent="0" algn="ctr">
              <a:buNone/>
            </a:pPr>
            <a:r>
              <a:rPr lang="en-US" sz="3200" i="1" dirty="0"/>
              <a:t>“The next day he saw Jesus coming to him and said, ‘Behold, the Lamb of God who takes away the sin of the world!’”</a:t>
            </a:r>
            <a:r>
              <a:rPr lang="en-US" sz="3200" dirty="0"/>
              <a:t> (John 1:29)</a:t>
            </a:r>
          </a:p>
          <a:p>
            <a:pPr marL="0" indent="0">
              <a:buNone/>
            </a:pPr>
            <a:endParaRPr lang="en-US" sz="3200" dirty="0"/>
          </a:p>
          <a:p>
            <a:pPr marL="0" indent="0" algn="ctr">
              <a:buNone/>
            </a:pPr>
            <a:r>
              <a:rPr lang="en-US" sz="3200" i="1" dirty="0"/>
              <a:t>“For I am not ashamed of the gospel, for it is the power of God for salvation to everyone who believes, to the Jew first and also to the Greek.” </a:t>
            </a:r>
            <a:r>
              <a:rPr lang="en-US" sz="3200" dirty="0"/>
              <a:t>(Romans 1:16)</a:t>
            </a:r>
          </a:p>
        </p:txBody>
      </p:sp>
    </p:spTree>
    <p:extLst>
      <p:ext uri="{BB962C8B-B14F-4D97-AF65-F5344CB8AC3E}">
        <p14:creationId xmlns:p14="http://schemas.microsoft.com/office/powerpoint/2010/main" val="196295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636B6-A233-459A-95E5-DFBD46F360BC}"/>
              </a:ext>
            </a:extLst>
          </p:cNvPr>
          <p:cNvSpPr>
            <a:spLocks noGrp="1"/>
          </p:cNvSpPr>
          <p:nvPr>
            <p:ph type="title"/>
          </p:nvPr>
        </p:nvSpPr>
        <p:spPr>
          <a:xfrm>
            <a:off x="643377" y="180047"/>
            <a:ext cx="7886700" cy="1366528"/>
          </a:xfrm>
        </p:spPr>
        <p:txBody>
          <a:bodyPr>
            <a:spAutoFit/>
          </a:bodyPr>
          <a:lstStyle/>
          <a:p>
            <a:pPr algn="ctr"/>
            <a:r>
              <a:rPr lang="en-US" sz="4600" b="1" dirty="0"/>
              <a:t>THE FALSE DOCTRINE OF LIMITED ATONEMENT</a:t>
            </a: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160259" y="1592086"/>
            <a:ext cx="8845550" cy="4870564"/>
          </a:xfrm>
        </p:spPr>
        <p:txBody>
          <a:bodyPr>
            <a:spAutoFit/>
          </a:bodyPr>
          <a:lstStyle/>
          <a:p>
            <a:pPr marL="0" indent="0" algn="ctr">
              <a:spcBef>
                <a:spcPts val="0"/>
              </a:spcBef>
              <a:buNone/>
            </a:pPr>
            <a:r>
              <a:rPr lang="en-US" sz="2300" u="sng" dirty="0">
                <a:effectLst/>
                <a:latin typeface="Verdana" panose="020B0604030504040204" pitchFamily="34" charset="0"/>
                <a:ea typeface="Times New Roman" panose="02020603050405020304" pitchFamily="18" charset="0"/>
                <a:cs typeface="Times New Roman" panose="02020603050405020304" pitchFamily="18" charset="0"/>
              </a:rPr>
              <a:t>BACKGROUND</a:t>
            </a:r>
          </a:p>
          <a:p>
            <a:pPr marL="0" indent="0" algn="ctr">
              <a:spcBef>
                <a:spcPts val="0"/>
              </a:spcBef>
              <a:buNone/>
            </a:pPr>
            <a:r>
              <a:rPr lang="en-US" sz="2300" dirty="0">
                <a:effectLst/>
                <a:latin typeface="Verdana" panose="020B0604030504040204" pitchFamily="34" charset="0"/>
                <a:ea typeface="Times New Roman" panose="02020603050405020304" pitchFamily="18" charset="0"/>
                <a:cs typeface="Times New Roman" panose="02020603050405020304" pitchFamily="18" charset="0"/>
              </a:rPr>
              <a:t>John Calvin was a French theologian who moved to Geneva, Switzerland in 1536, where he published his “Institutes of Christian Religion.”</a:t>
            </a:r>
          </a:p>
          <a:p>
            <a:pPr marL="0" indent="0" algn="ctr">
              <a:spcBef>
                <a:spcPts val="0"/>
              </a:spcBef>
              <a:buNone/>
            </a:pPr>
            <a:endParaRPr lang="en-US" sz="2300" dirty="0">
              <a:effectLst/>
              <a:latin typeface="Verdana" panose="020B0604030504040204" pitchFamily="34" charset="0"/>
              <a:ea typeface="Times New Roman" panose="02020603050405020304" pitchFamily="18" charset="0"/>
              <a:cs typeface="Times New Roman" panose="02020603050405020304" pitchFamily="18" charset="0"/>
            </a:endParaRPr>
          </a:p>
          <a:p>
            <a:pPr marL="0" indent="0" algn="ctr">
              <a:spcBef>
                <a:spcPts val="0"/>
              </a:spcBef>
              <a:buNone/>
            </a:pPr>
            <a:r>
              <a:rPr lang="en-US" sz="2300" dirty="0">
                <a:effectLst/>
                <a:latin typeface="Verdana" panose="020B0604030504040204" pitchFamily="34" charset="0"/>
                <a:ea typeface="Times New Roman" panose="02020603050405020304" pitchFamily="18" charset="0"/>
                <a:cs typeface="Times New Roman" panose="02020603050405020304" pitchFamily="18" charset="0"/>
              </a:rPr>
              <a:t>Calvin’s belief system reflected earlier teachings by Augustine of Hippo (354-430 AD), and later became known as Calvinism. Calvin’s theology states that due to man’s inherited sinful nature, he cannot come to God; rather, God must come to him. God has already determined (predestined) who He will save and who He will condemn, and therefore, His Son only died for the saved, otherwise known as the “elect.” The members of the “elect” cannot resist being saved, and having been chosen by God, they cannot fall away.</a:t>
            </a:r>
          </a:p>
        </p:txBody>
      </p:sp>
    </p:spTree>
    <p:extLst>
      <p:ext uri="{BB962C8B-B14F-4D97-AF65-F5344CB8AC3E}">
        <p14:creationId xmlns:p14="http://schemas.microsoft.com/office/powerpoint/2010/main" val="184155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A9E9ABC-7525-E4C4-62DC-25003CC8D9B2}"/>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3" y="1257300"/>
            <a:ext cx="8689975" cy="3843103"/>
          </a:xfrm>
        </p:spPr>
        <p:txBody>
          <a:bodyPr>
            <a:spAutoFit/>
          </a:bodyPr>
          <a:lstStyle/>
          <a:p>
            <a:pPr marL="0" indent="0">
              <a:buNone/>
            </a:pPr>
            <a:r>
              <a:rPr lang="en-US" sz="3200" dirty="0"/>
              <a:t>We can know with certainty that the doctrine of the limited atonement of the blood of Christ is false. Christ died for sins once for all.</a:t>
            </a:r>
          </a:p>
          <a:p>
            <a:pPr marL="0" indent="0">
              <a:buNone/>
            </a:pPr>
            <a:endParaRPr lang="en-US" sz="3200" dirty="0"/>
          </a:p>
          <a:p>
            <a:pPr marL="0" indent="0" algn="ctr">
              <a:buNone/>
            </a:pPr>
            <a:r>
              <a:rPr lang="en-US" sz="3200" i="1" dirty="0"/>
              <a:t>“For Christ also died for sins once for all, the just for the unjust, so that He might bring us to God, having been put to death in the flesh, but made alive in the spirit …” </a:t>
            </a:r>
            <a:r>
              <a:rPr lang="en-US" sz="3200" dirty="0"/>
              <a:t>(1 Peter 3:18 )</a:t>
            </a:r>
          </a:p>
        </p:txBody>
      </p:sp>
    </p:spTree>
    <p:extLst>
      <p:ext uri="{BB962C8B-B14F-4D97-AF65-F5344CB8AC3E}">
        <p14:creationId xmlns:p14="http://schemas.microsoft.com/office/powerpoint/2010/main" val="395281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94FEAD2-860E-D852-8AC2-44C64DE261D3}"/>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8" y="1039813"/>
            <a:ext cx="8689975" cy="5641975"/>
          </a:xfrm>
        </p:spPr>
        <p:txBody>
          <a:bodyPr>
            <a:spAutoFit/>
          </a:bodyPr>
          <a:lstStyle/>
          <a:p>
            <a:pPr marL="0" indent="0">
              <a:buNone/>
            </a:pPr>
            <a:r>
              <a:rPr lang="en-US" sz="2800" dirty="0"/>
              <a:t>However, redemption is only found in Christ.</a:t>
            </a:r>
          </a:p>
          <a:p>
            <a:pPr marL="0" indent="0" algn="ctr">
              <a:buNone/>
            </a:pPr>
            <a:r>
              <a:rPr lang="en-US" sz="2800" i="1" dirty="0"/>
              <a:t>“… being justified as a gift by His grace through the redemption which is in Christ Jesus …”</a:t>
            </a:r>
            <a:r>
              <a:rPr lang="en-US" sz="2800" dirty="0"/>
              <a:t> </a:t>
            </a:r>
            <a:br>
              <a:rPr lang="en-US" sz="2800" dirty="0"/>
            </a:br>
            <a:r>
              <a:rPr lang="en-US" sz="2800" dirty="0"/>
              <a:t>(Romans 3:24)</a:t>
            </a:r>
          </a:p>
          <a:p>
            <a:pPr marL="0" indent="0" algn="ctr">
              <a:buNone/>
            </a:pPr>
            <a:endParaRPr lang="en-US" sz="2800" dirty="0"/>
          </a:p>
          <a:p>
            <a:pPr marL="0" indent="0" algn="ctr">
              <a:buNone/>
            </a:pPr>
            <a:r>
              <a:rPr lang="en-US" sz="2800" i="1" dirty="0"/>
              <a:t>“In Him we have redemption through His blood, the forgiveness of our trespasses, according to the riches of His grace” </a:t>
            </a:r>
            <a:r>
              <a:rPr lang="en-US" sz="2800" dirty="0"/>
              <a:t>(Ephesians 1:7)</a:t>
            </a:r>
          </a:p>
          <a:p>
            <a:pPr marL="0" indent="0" algn="ctr">
              <a:buNone/>
            </a:pPr>
            <a:endParaRPr lang="en-US" sz="2800" dirty="0"/>
          </a:p>
          <a:p>
            <a:pPr marL="0" indent="0" algn="ctr">
              <a:buNone/>
            </a:pPr>
            <a:r>
              <a:rPr lang="en-US" sz="2800" i="1" dirty="0"/>
              <a:t>“For He rescued us from the domain of darkness, and transferred us to the kingdom of His beloved Son, in whom we have redemption, the forgiveness of sins.” </a:t>
            </a:r>
            <a:br>
              <a:rPr lang="en-US" sz="2800" i="1" dirty="0"/>
            </a:br>
            <a:r>
              <a:rPr lang="en-US" sz="2800" dirty="0"/>
              <a:t>(Colossians 1:14)</a:t>
            </a:r>
            <a:endParaRPr lang="en-US" sz="2800" i="1" dirty="0"/>
          </a:p>
        </p:txBody>
      </p:sp>
    </p:spTree>
    <p:extLst>
      <p:ext uri="{BB962C8B-B14F-4D97-AF65-F5344CB8AC3E}">
        <p14:creationId xmlns:p14="http://schemas.microsoft.com/office/powerpoint/2010/main" val="382872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65883DA-E1B1-95DC-C72B-2DE55E8D061E}"/>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9" y="1039813"/>
            <a:ext cx="8689975" cy="5818187"/>
          </a:xfrm>
        </p:spPr>
        <p:txBody>
          <a:bodyPr>
            <a:spAutoFit/>
          </a:bodyPr>
          <a:lstStyle/>
          <a:p>
            <a:pPr marL="0" indent="0">
              <a:buNone/>
            </a:pPr>
            <a:r>
              <a:rPr lang="en-US" sz="2800" dirty="0"/>
              <a:t>When are we redeemed? The price paid to atone for our sins was Jesus’ death on the cross. However, the actual deliverance, the release from the bondage of sin, occurs when one is baptized into Christ.</a:t>
            </a:r>
          </a:p>
          <a:p>
            <a:pPr marL="0" indent="0">
              <a:buNone/>
            </a:pPr>
            <a:endParaRPr lang="en-US" sz="800" dirty="0"/>
          </a:p>
          <a:p>
            <a:pPr marL="0" indent="0" algn="ctr">
              <a:buNone/>
            </a:pPr>
            <a:r>
              <a:rPr lang="en-US" sz="2800" i="1" dirty="0"/>
              <a:t>“For you are all sons of God through faith in Christ Jesus. For all of you who were baptized into Christ have clothed yourselves with Christ.” </a:t>
            </a:r>
            <a:r>
              <a:rPr lang="en-US" sz="2800" dirty="0"/>
              <a:t>(Galatians 3:26-27)</a:t>
            </a:r>
          </a:p>
          <a:p>
            <a:pPr marL="0" indent="0" algn="ctr">
              <a:buNone/>
            </a:pPr>
            <a:endParaRPr lang="en-US" sz="800" dirty="0"/>
          </a:p>
          <a:p>
            <a:pPr marL="0" indent="0" algn="ctr">
              <a:buNone/>
            </a:pPr>
            <a:r>
              <a:rPr lang="en-US" sz="2800" i="1" dirty="0"/>
              <a:t>“Or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a:t>
            </a:r>
            <a:r>
              <a:rPr lang="en-US" sz="2800" dirty="0"/>
              <a:t>(Romans 6:3-4)</a:t>
            </a:r>
            <a:r>
              <a:rPr lang="en-US" sz="2800" i="1" dirty="0"/>
              <a:t> </a:t>
            </a:r>
          </a:p>
        </p:txBody>
      </p:sp>
    </p:spTree>
    <p:extLst>
      <p:ext uri="{BB962C8B-B14F-4D97-AF65-F5344CB8AC3E}">
        <p14:creationId xmlns:p14="http://schemas.microsoft.com/office/powerpoint/2010/main" val="1711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1234ABA-0B1C-D05E-DF85-68BDD9E26636}"/>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9" y="1379538"/>
            <a:ext cx="8689975" cy="4563301"/>
          </a:xfrm>
        </p:spPr>
        <p:txBody>
          <a:bodyPr>
            <a:spAutoFit/>
          </a:bodyPr>
          <a:lstStyle/>
          <a:p>
            <a:pPr marL="0" indent="0">
              <a:buNone/>
            </a:pPr>
            <a:r>
              <a:rPr lang="en-US" sz="2800" dirty="0"/>
              <a:t>We are made free from sin when we choose to obey the form of teaching we have received from His word.</a:t>
            </a:r>
          </a:p>
          <a:p>
            <a:pPr marL="0" indent="0">
              <a:buNone/>
            </a:pPr>
            <a:endParaRPr lang="en-US" sz="2800" dirty="0"/>
          </a:p>
          <a:p>
            <a:pPr marL="0" indent="0" algn="ctr">
              <a:buNone/>
            </a:pPr>
            <a:r>
              <a:rPr lang="en-US" sz="2800" i="1" dirty="0"/>
              <a:t>“Do you not know that when you present yourselves to someone as slaves for obedience, you are slaves of the one whom you obey, either of sin resulting in death, or of obedience resulting in righteousness? But thanks be to God that though you were slaves of sin, you became obedient from the heart to that form of teaching to which you were committed, and having been freed from sin, you became slaves of righteousness.” </a:t>
            </a:r>
            <a:r>
              <a:rPr lang="en-US" sz="2800" dirty="0"/>
              <a:t>(Romans 6:16-18)</a:t>
            </a:r>
            <a:r>
              <a:rPr lang="en-US" sz="2800" i="1" dirty="0"/>
              <a:t> </a:t>
            </a:r>
          </a:p>
        </p:txBody>
      </p:sp>
    </p:spTree>
    <p:extLst>
      <p:ext uri="{BB962C8B-B14F-4D97-AF65-F5344CB8AC3E}">
        <p14:creationId xmlns:p14="http://schemas.microsoft.com/office/powerpoint/2010/main" val="421285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636B6-A233-459A-95E5-DFBD46F360BC}"/>
              </a:ext>
            </a:extLst>
          </p:cNvPr>
          <p:cNvSpPr>
            <a:spLocks noGrp="1"/>
          </p:cNvSpPr>
          <p:nvPr>
            <p:ph type="title"/>
          </p:nvPr>
        </p:nvSpPr>
        <p:spPr>
          <a:xfrm>
            <a:off x="125506" y="292349"/>
            <a:ext cx="8904941"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HOW TO OBEY THE GOSPEL OF JESUS CHRIST</a:t>
            </a:r>
            <a:endParaRPr lang="en-US" sz="32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71928" y="1117600"/>
            <a:ext cx="9024937" cy="5087547"/>
          </a:xfrm>
        </p:spPr>
        <p:txBody>
          <a:bodyPr>
            <a:spAutoFit/>
          </a:bodyPr>
          <a:lstStyle/>
          <a:p>
            <a:pPr marL="0" indent="0">
              <a:buNone/>
            </a:pPr>
            <a:r>
              <a:rPr lang="en-US" sz="2800" dirty="0"/>
              <a:t>Hear the word </a:t>
            </a:r>
            <a:r>
              <a:rPr lang="en-US" dirty="0"/>
              <a:t>(2 Thessalonians 2:14-15; James 1:21)</a:t>
            </a:r>
            <a:br>
              <a:rPr lang="en-US" dirty="0"/>
            </a:br>
            <a:endParaRPr lang="en-US" dirty="0"/>
          </a:p>
          <a:p>
            <a:pPr marL="0" indent="0">
              <a:buNone/>
            </a:pPr>
            <a:r>
              <a:rPr lang="en-US" sz="2800" dirty="0"/>
              <a:t>Believe the gospel </a:t>
            </a:r>
            <a:r>
              <a:rPr lang="en-US" dirty="0"/>
              <a:t>(Hebrews 11:6; John 8:24)</a:t>
            </a:r>
          </a:p>
          <a:p>
            <a:pPr marL="0" indent="0">
              <a:buNone/>
            </a:pPr>
            <a:endParaRPr lang="en-US" sz="2800" dirty="0"/>
          </a:p>
          <a:p>
            <a:pPr marL="0" indent="0">
              <a:buNone/>
            </a:pPr>
            <a:r>
              <a:rPr lang="en-US" sz="2800" dirty="0"/>
              <a:t>Repent of sins </a:t>
            </a:r>
            <a:r>
              <a:rPr lang="en-US" dirty="0"/>
              <a:t>(Luke 13:3; Acts 17:30-31)</a:t>
            </a:r>
          </a:p>
          <a:p>
            <a:pPr marL="0" indent="0">
              <a:buNone/>
            </a:pPr>
            <a:endParaRPr lang="en-US" dirty="0"/>
          </a:p>
          <a:p>
            <a:pPr marL="0" indent="0">
              <a:buNone/>
            </a:pPr>
            <a:r>
              <a:rPr lang="en-US" sz="2800" dirty="0"/>
              <a:t>Confess Jesus Christ </a:t>
            </a:r>
            <a:r>
              <a:rPr lang="en-US" dirty="0"/>
              <a:t>(Romans 10:10; Matthew 10:32-33)</a:t>
            </a:r>
          </a:p>
          <a:p>
            <a:pPr marL="0" indent="0">
              <a:buNone/>
            </a:pPr>
            <a:endParaRPr lang="en-US" sz="2800" dirty="0"/>
          </a:p>
          <a:p>
            <a:pPr marL="0" indent="0">
              <a:buNone/>
            </a:pPr>
            <a:r>
              <a:rPr lang="en-US" sz="2800" dirty="0"/>
              <a:t>Be Baptized </a:t>
            </a:r>
            <a:r>
              <a:rPr lang="en-US" dirty="0"/>
              <a:t>(Galatians 3:26-27; Romans 6:3-4; Mark 16:16; Acts 2:38)</a:t>
            </a:r>
          </a:p>
          <a:p>
            <a:pPr marL="0" indent="0">
              <a:buNone/>
            </a:pPr>
            <a:endParaRPr lang="en-US" sz="2800" dirty="0"/>
          </a:p>
          <a:p>
            <a:pPr marL="0" indent="0">
              <a:buNone/>
            </a:pPr>
            <a:r>
              <a:rPr lang="en-US" sz="2800" dirty="0"/>
              <a:t>Remain Obedient </a:t>
            </a:r>
            <a:r>
              <a:rPr lang="en-US" dirty="0"/>
              <a:t>(Matthew 7:21; Revelation 2:10; Hebrews 3:12)</a:t>
            </a:r>
          </a:p>
        </p:txBody>
      </p:sp>
    </p:spTree>
    <p:extLst>
      <p:ext uri="{BB962C8B-B14F-4D97-AF65-F5344CB8AC3E}">
        <p14:creationId xmlns:p14="http://schemas.microsoft.com/office/powerpoint/2010/main" val="336771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45099" y="1160463"/>
            <a:ext cx="8689975" cy="4253472"/>
          </a:xfrm>
        </p:spPr>
        <p:txBody>
          <a:bodyPr>
            <a:spAutoFit/>
          </a:bodyPr>
          <a:lstStyle/>
          <a:p>
            <a:pPr marL="0" indent="0">
              <a:buNone/>
            </a:pPr>
            <a:r>
              <a:rPr lang="en-US" sz="3200" dirty="0"/>
              <a:t>Calvin’s concept of predestination and election is summarized in the acrostic </a:t>
            </a:r>
            <a:r>
              <a:rPr lang="en-US" sz="3200" b="1" dirty="0"/>
              <a:t>TULIP</a:t>
            </a:r>
            <a:r>
              <a:rPr lang="en-US" sz="3200" dirty="0"/>
              <a:t>:</a:t>
            </a:r>
          </a:p>
          <a:p>
            <a:pPr marL="0" indent="0">
              <a:buNone/>
            </a:pPr>
            <a:r>
              <a:rPr lang="en-US" sz="3200" dirty="0"/>
              <a:t> </a:t>
            </a:r>
          </a:p>
          <a:p>
            <a:pPr marL="0" indent="0">
              <a:buNone/>
            </a:pPr>
            <a:r>
              <a:rPr lang="en-US" sz="3200" dirty="0"/>
              <a:t>				</a:t>
            </a:r>
            <a:r>
              <a:rPr lang="en-US" sz="3200" b="1" dirty="0"/>
              <a:t>T</a:t>
            </a:r>
            <a:r>
              <a:rPr lang="en-US" sz="3200" dirty="0"/>
              <a:t>otal Depravity</a:t>
            </a:r>
          </a:p>
          <a:p>
            <a:pPr marL="0" indent="0">
              <a:buNone/>
            </a:pPr>
            <a:r>
              <a:rPr lang="en-US" sz="3200" dirty="0"/>
              <a:t>				</a:t>
            </a:r>
            <a:r>
              <a:rPr lang="en-US" sz="3200" b="1" dirty="0"/>
              <a:t>U</a:t>
            </a:r>
            <a:r>
              <a:rPr lang="en-US" sz="3200" dirty="0"/>
              <a:t>nconditional Election</a:t>
            </a:r>
          </a:p>
          <a:p>
            <a:pPr marL="0" indent="0">
              <a:buNone/>
            </a:pPr>
            <a:r>
              <a:rPr lang="en-US" sz="3200" dirty="0"/>
              <a:t>				</a:t>
            </a:r>
            <a:r>
              <a:rPr lang="en-US" sz="3200" b="1" dirty="0"/>
              <a:t>L</a:t>
            </a:r>
            <a:r>
              <a:rPr lang="en-US" sz="3200" dirty="0"/>
              <a:t>imited Atonement</a:t>
            </a:r>
          </a:p>
          <a:p>
            <a:pPr marL="0" indent="0">
              <a:buNone/>
            </a:pPr>
            <a:r>
              <a:rPr lang="en-US" sz="3200" dirty="0"/>
              <a:t>				</a:t>
            </a:r>
            <a:r>
              <a:rPr lang="en-US" sz="3200" b="1" dirty="0"/>
              <a:t>I</a:t>
            </a:r>
            <a:r>
              <a:rPr lang="en-US" sz="3200" dirty="0"/>
              <a:t>rresistible Grace</a:t>
            </a:r>
          </a:p>
          <a:p>
            <a:pPr marL="0" indent="0">
              <a:buNone/>
            </a:pPr>
            <a:r>
              <a:rPr lang="en-US" sz="3200" dirty="0"/>
              <a:t>				</a:t>
            </a:r>
            <a:r>
              <a:rPr lang="en-US" sz="3200" b="1" dirty="0"/>
              <a:t>P</a:t>
            </a:r>
            <a:r>
              <a:rPr lang="en-US" sz="3200" dirty="0"/>
              <a:t>erseverance of the Saints</a:t>
            </a:r>
          </a:p>
        </p:txBody>
      </p:sp>
      <p:sp>
        <p:nvSpPr>
          <p:cNvPr id="6" name="Title 1">
            <a:extLst>
              <a:ext uri="{FF2B5EF4-FFF2-40B4-BE49-F238E27FC236}">
                <a16:creationId xmlns:a16="http://schemas.microsoft.com/office/drawing/2014/main" id="{47E983FD-6FCE-2419-10AC-82E845EC637B}"/>
              </a:ext>
            </a:extLst>
          </p:cNvPr>
          <p:cNvSpPr>
            <a:spLocks noGrp="1"/>
          </p:cNvSpPr>
          <p:nvPr>
            <p:ph type="title"/>
          </p:nvPr>
        </p:nvSpPr>
        <p:spPr>
          <a:xfrm>
            <a:off x="129881"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Tree>
    <p:extLst>
      <p:ext uri="{BB962C8B-B14F-4D97-AF65-F5344CB8AC3E}">
        <p14:creationId xmlns:p14="http://schemas.microsoft.com/office/powerpoint/2010/main" val="354975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636B6-A233-459A-95E5-DFBD46F360BC}"/>
              </a:ext>
            </a:extLst>
          </p:cNvPr>
          <p:cNvSpPr>
            <a:spLocks noGrp="1"/>
          </p:cNvSpPr>
          <p:nvPr>
            <p:ph type="title"/>
          </p:nvPr>
        </p:nvSpPr>
        <p:spPr>
          <a:xfrm>
            <a:off x="129881"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395927" y="1573213"/>
            <a:ext cx="8372475" cy="5172698"/>
          </a:xfrm>
        </p:spPr>
        <p:txBody>
          <a:bodyPr>
            <a:spAutoFit/>
          </a:bodyPr>
          <a:lstStyle/>
          <a:p>
            <a:pPr marL="0" indent="0">
              <a:buNone/>
            </a:pPr>
            <a:r>
              <a:rPr lang="en-US" sz="3200" dirty="0"/>
              <a:t>Our focus in this study is on the doctrine of Limited Atonement (the </a:t>
            </a:r>
            <a:r>
              <a:rPr lang="en-US" sz="3200" b="1" dirty="0"/>
              <a:t>L</a:t>
            </a:r>
            <a:r>
              <a:rPr lang="en-US" sz="3200" dirty="0"/>
              <a:t> in the TULIP acrostic), the belief that before time began, God elected (or predestined) some for salvation and others for condemnation, therefore His Son did not die for all men, but only for the saved, otherwise known as the “elect.” </a:t>
            </a:r>
          </a:p>
          <a:p>
            <a:pPr marL="0" indent="0">
              <a:buNone/>
            </a:pPr>
            <a:endParaRPr lang="en-US" sz="3200" dirty="0"/>
          </a:p>
          <a:p>
            <a:pPr marL="0" indent="0">
              <a:buNone/>
            </a:pPr>
            <a:r>
              <a:rPr lang="en-US" sz="3200" dirty="0"/>
              <a:t>“Atonement” means the blood of Christ paid the price for sins, to redeem or to reconcile man back to God.</a:t>
            </a:r>
          </a:p>
        </p:txBody>
      </p:sp>
    </p:spTree>
    <p:extLst>
      <p:ext uri="{BB962C8B-B14F-4D97-AF65-F5344CB8AC3E}">
        <p14:creationId xmlns:p14="http://schemas.microsoft.com/office/powerpoint/2010/main" val="207908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74DCB14-765D-3142-30B0-8E39B6BB4CAF}"/>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0" y="1573213"/>
            <a:ext cx="8689975" cy="5480475"/>
          </a:xfrm>
        </p:spPr>
        <p:txBody>
          <a:bodyPr>
            <a:spAutoFit/>
          </a:bodyPr>
          <a:lstStyle/>
          <a:p>
            <a:pPr marL="0" indent="0">
              <a:buNone/>
            </a:pPr>
            <a:r>
              <a:rPr lang="en-US" sz="3200" dirty="0"/>
              <a:t>Let us examine some Bible verses commonly used by Calvinists to justify this belief.</a:t>
            </a:r>
          </a:p>
          <a:p>
            <a:pPr marL="0" indent="0">
              <a:buNone/>
            </a:pPr>
            <a:r>
              <a:rPr lang="en-US" sz="3200" dirty="0"/>
              <a:t>Supposed proof texts:</a:t>
            </a:r>
          </a:p>
          <a:p>
            <a:pPr marL="0" indent="0" algn="ctr">
              <a:buNone/>
            </a:pPr>
            <a:r>
              <a:rPr lang="en-US" sz="3200" i="1" dirty="0"/>
              <a:t>“I ask on their behalf; I do not ask on behalf of the world, but of those whom You have given Me; for they are Yours …” </a:t>
            </a:r>
            <a:r>
              <a:rPr lang="en-US" sz="3200" dirty="0"/>
              <a:t>(John 17:9)</a:t>
            </a:r>
          </a:p>
          <a:p>
            <a:pPr marL="0" indent="0" algn="ctr">
              <a:buNone/>
            </a:pPr>
            <a:endParaRPr lang="en-US" sz="3200" i="1" dirty="0"/>
          </a:p>
          <a:p>
            <a:pPr marL="0" indent="0" algn="ctr">
              <a:buNone/>
            </a:pPr>
            <a:r>
              <a:rPr lang="en-US" sz="3200" i="1" dirty="0"/>
              <a:t>“… for this is My blood of the covenant, which is poured out for many for forgiveness of sins.” (</a:t>
            </a:r>
            <a:r>
              <a:rPr lang="en-US" sz="3200" dirty="0"/>
              <a:t>Matthew 26:28)</a:t>
            </a:r>
          </a:p>
          <a:p>
            <a:pPr marL="0" indent="0" algn="ctr">
              <a:buNone/>
            </a:pPr>
            <a:endParaRPr lang="en-US" sz="3200" i="1" dirty="0"/>
          </a:p>
        </p:txBody>
      </p:sp>
    </p:spTree>
    <p:extLst>
      <p:ext uri="{BB962C8B-B14F-4D97-AF65-F5344CB8AC3E}">
        <p14:creationId xmlns:p14="http://schemas.microsoft.com/office/powerpoint/2010/main" val="572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7E3C34D-9C00-664F-6BE1-8158D6A7703B}"/>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181054" y="1573213"/>
            <a:ext cx="8802687" cy="3605089"/>
          </a:xfrm>
        </p:spPr>
        <p:txBody>
          <a:bodyPr wrap="square">
            <a:spAutoFit/>
          </a:bodyPr>
          <a:lstStyle/>
          <a:p>
            <a:pPr marL="0" indent="0">
              <a:buNone/>
            </a:pPr>
            <a:r>
              <a:rPr lang="en-US" sz="3200" dirty="0"/>
              <a:t>First, let’s examine the passage in John 17:9.</a:t>
            </a:r>
          </a:p>
          <a:p>
            <a:pPr marL="0" indent="0">
              <a:buNone/>
            </a:pPr>
            <a:endParaRPr lang="en-US" sz="3200" dirty="0"/>
          </a:p>
          <a:p>
            <a:pPr marL="0" indent="0" algn="ctr">
              <a:buNone/>
            </a:pPr>
            <a:r>
              <a:rPr lang="en-US" sz="3200" i="1" dirty="0"/>
              <a:t>“I ask on their behalf; I do not ask on behalf of the world, but of those whom You have given Me; for they are Yours …” </a:t>
            </a:r>
            <a:r>
              <a:rPr lang="en-US" sz="3200" dirty="0"/>
              <a:t>(John 17:9)</a:t>
            </a:r>
          </a:p>
          <a:p>
            <a:pPr marL="0" indent="0" algn="ctr">
              <a:buNone/>
            </a:pPr>
            <a:r>
              <a:rPr lang="en-US" sz="3200" dirty="0"/>
              <a:t> </a:t>
            </a:r>
          </a:p>
          <a:p>
            <a:pPr marL="0" indent="0" algn="ctr">
              <a:buNone/>
            </a:pPr>
            <a:r>
              <a:rPr lang="en-US" sz="3200" dirty="0"/>
              <a:t>Does this teach that Christ only died for some? No.</a:t>
            </a:r>
          </a:p>
        </p:txBody>
      </p:sp>
    </p:spTree>
    <p:extLst>
      <p:ext uri="{BB962C8B-B14F-4D97-AF65-F5344CB8AC3E}">
        <p14:creationId xmlns:p14="http://schemas.microsoft.com/office/powerpoint/2010/main" val="127051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81C61CC-F033-9EAA-DA74-772E495BF999}"/>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4" y="1573213"/>
            <a:ext cx="8689975" cy="5172698"/>
          </a:xfrm>
        </p:spPr>
        <p:txBody>
          <a:bodyPr>
            <a:spAutoFit/>
          </a:bodyPr>
          <a:lstStyle/>
          <a:p>
            <a:pPr marL="0" indent="0">
              <a:buNone/>
            </a:pPr>
            <a:r>
              <a:rPr lang="en-US" sz="3200" dirty="0"/>
              <a:t>John 17:9 is a part of what is sometimes called Jesus’ “High Priestly” prayer; the first part of this prayer concerns the disciples of Christ, as seen in verses 6 and 7:</a:t>
            </a:r>
          </a:p>
          <a:p>
            <a:pPr marL="0" indent="0">
              <a:buNone/>
            </a:pPr>
            <a:endParaRPr lang="en-US" sz="3200" dirty="0"/>
          </a:p>
          <a:p>
            <a:pPr marL="0" indent="0" algn="ctr">
              <a:buNone/>
            </a:pPr>
            <a:r>
              <a:rPr lang="en-US" sz="3200" i="1" dirty="0"/>
              <a:t>“I have manifested Your name to the men whom You gave Me out of the world; they were Yours and You gave them to Me, and they have kept Your word. Now they have come to know that everything You have given Me is from You </a:t>
            </a:r>
            <a:r>
              <a:rPr lang="en-US" sz="3200" dirty="0"/>
              <a:t>…</a:t>
            </a:r>
            <a:r>
              <a:rPr lang="en-US" sz="3200" i="1" dirty="0"/>
              <a:t>”</a:t>
            </a:r>
            <a:br>
              <a:rPr lang="en-US" sz="3200" i="1" dirty="0"/>
            </a:br>
            <a:r>
              <a:rPr lang="en-US" sz="3200" dirty="0"/>
              <a:t>(John 17:6-7)</a:t>
            </a:r>
          </a:p>
        </p:txBody>
      </p:sp>
    </p:spTree>
    <p:extLst>
      <p:ext uri="{BB962C8B-B14F-4D97-AF65-F5344CB8AC3E}">
        <p14:creationId xmlns:p14="http://schemas.microsoft.com/office/powerpoint/2010/main" val="79227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F8070AA-4E2C-6212-D227-6A22C75E0CCF}"/>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35672" y="1573213"/>
            <a:ext cx="8689975" cy="4286302"/>
          </a:xfrm>
        </p:spPr>
        <p:txBody>
          <a:bodyPr>
            <a:spAutoFit/>
          </a:bodyPr>
          <a:lstStyle/>
          <a:p>
            <a:pPr marL="0" indent="0">
              <a:buNone/>
            </a:pPr>
            <a:r>
              <a:rPr lang="en-US" sz="3200" dirty="0"/>
              <a:t>We see that in John 17:9, Jesus is saying that He is praying for “these.” Exactly who is under discussion is made evident in verse 11:</a:t>
            </a:r>
          </a:p>
          <a:p>
            <a:pPr marL="0" indent="0">
              <a:buNone/>
            </a:pPr>
            <a:endParaRPr lang="en-US" sz="3200" dirty="0"/>
          </a:p>
          <a:p>
            <a:pPr marL="0" indent="0" algn="ctr">
              <a:buNone/>
            </a:pPr>
            <a:r>
              <a:rPr lang="en-US" sz="3200" i="1" dirty="0"/>
              <a:t>“I am no longer in the world; and yet they themselves are in the world, and I come to You. Holy Father, keep them in Your name, the name which You have given Me, that they may be one even as We are.” </a:t>
            </a:r>
            <a:r>
              <a:rPr lang="en-US" sz="3200" dirty="0"/>
              <a:t>(John 17:11)</a:t>
            </a:r>
          </a:p>
        </p:txBody>
      </p:sp>
    </p:spTree>
    <p:extLst>
      <p:ext uri="{BB962C8B-B14F-4D97-AF65-F5344CB8AC3E}">
        <p14:creationId xmlns:p14="http://schemas.microsoft.com/office/powerpoint/2010/main" val="305561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C44230-FBC6-D3A5-7A97-837D84F145F3}"/>
              </a:ext>
            </a:extLst>
          </p:cNvPr>
          <p:cNvSpPr>
            <a:spLocks noGrp="1"/>
          </p:cNvSpPr>
          <p:nvPr>
            <p:ph type="title"/>
          </p:nvPr>
        </p:nvSpPr>
        <p:spPr>
          <a:xfrm>
            <a:off x="101600" y="486551"/>
            <a:ext cx="8887012" cy="535531"/>
          </a:xfrm>
        </p:spPr>
        <p:txBody>
          <a:bodyPr>
            <a:spAutoFit/>
          </a:bodyPr>
          <a:lstStyle/>
          <a:p>
            <a:pPr algn="ctr"/>
            <a:r>
              <a:rPr kumimoji="0" lang="en-US" sz="3200" b="1" i="0" u="none" strike="noStrike" kern="1200" cap="none" spc="0" normalizeH="0" baseline="0" noProof="0" dirty="0">
                <a:ln>
                  <a:noFill/>
                </a:ln>
                <a:solidFill>
                  <a:schemeClr val="tx1"/>
                </a:solidFill>
                <a:effectLst/>
                <a:uLnTx/>
                <a:uFillTx/>
                <a:latin typeface="Corbel" panose="020B0503020204020204"/>
                <a:ea typeface="+mj-ea"/>
                <a:cs typeface="+mj-cs"/>
              </a:rPr>
              <a:t>THE FALSE DOCTRINE OF LIMITED ATONEMENT</a:t>
            </a:r>
            <a:endParaRPr lang="en-US" sz="4400" dirty="0">
              <a:solidFill>
                <a:schemeClr val="tx1"/>
              </a:solidFill>
            </a:endParaRPr>
          </a:p>
        </p:txBody>
      </p:sp>
      <p:sp>
        <p:nvSpPr>
          <p:cNvPr id="7" name="Text Placeholder 6">
            <a:extLst>
              <a:ext uri="{FF2B5EF4-FFF2-40B4-BE49-F238E27FC236}">
                <a16:creationId xmlns:a16="http://schemas.microsoft.com/office/drawing/2014/main" id="{7739F1B9-0420-93EC-F820-5605D11335A8}"/>
              </a:ext>
            </a:extLst>
          </p:cNvPr>
          <p:cNvSpPr>
            <a:spLocks noGrp="1"/>
          </p:cNvSpPr>
          <p:nvPr>
            <p:ph type="body" sz="half" idx="4294967295"/>
          </p:nvPr>
        </p:nvSpPr>
        <p:spPr>
          <a:xfrm>
            <a:off x="214784" y="1573213"/>
            <a:ext cx="8731250" cy="4286302"/>
          </a:xfrm>
        </p:spPr>
        <p:txBody>
          <a:bodyPr wrap="square">
            <a:spAutoFit/>
          </a:bodyPr>
          <a:lstStyle/>
          <a:p>
            <a:pPr marL="0" indent="0">
              <a:buNone/>
            </a:pPr>
            <a:r>
              <a:rPr lang="en-US" sz="3200" dirty="0"/>
              <a:t>Then, Jesus prays in John 17:20-21 for all who would believe:</a:t>
            </a:r>
          </a:p>
          <a:p>
            <a:pPr marL="0" indent="0">
              <a:buNone/>
            </a:pPr>
            <a:endParaRPr lang="en-US" sz="3200" dirty="0"/>
          </a:p>
          <a:p>
            <a:pPr marL="0" indent="0" algn="ctr">
              <a:buNone/>
            </a:pPr>
            <a:r>
              <a:rPr lang="en-US" sz="3200" i="1" dirty="0"/>
              <a:t>“I do not ask on behalf of these alone, but for those also who believe in Me through their word; that they may all be one; even as You, Father, are in Me and I in You, that they also may be in Us, so that the world may believe that You sent Me.”</a:t>
            </a:r>
            <a:br>
              <a:rPr lang="en-US" sz="3200" i="1" dirty="0"/>
            </a:br>
            <a:r>
              <a:rPr lang="en-US" sz="3200" dirty="0"/>
              <a:t>(John 17:20-21)</a:t>
            </a:r>
          </a:p>
        </p:txBody>
      </p:sp>
    </p:spTree>
    <p:extLst>
      <p:ext uri="{BB962C8B-B14F-4D97-AF65-F5344CB8AC3E}">
        <p14:creationId xmlns:p14="http://schemas.microsoft.com/office/powerpoint/2010/main" val="340721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TotalTime>
  <Words>2261</Words>
  <Application>Microsoft Office PowerPoint</Application>
  <PresentationFormat>On-screen Show (4:3)</PresentationFormat>
  <Paragraphs>127</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Corbel</vt:lpstr>
      <vt:lpstr>Verdana</vt:lpstr>
      <vt:lpstr>Office Theme</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THE FALSE DOCTRINE OF LIMITED ATONEMENT</vt:lpstr>
      <vt:lpstr>HOW TO OBEY THE GOSPEL OF JESUS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False Doctrine Of Limited Atonement</dc:title>
  <dc:creator>Randy Childs</dc:creator>
  <cp:lastModifiedBy>Richard Lidh</cp:lastModifiedBy>
  <cp:revision>20</cp:revision>
  <cp:lastPrinted>2023-07-19T03:39:09Z</cp:lastPrinted>
  <dcterms:created xsi:type="dcterms:W3CDTF">2023-06-14T23:25:38Z</dcterms:created>
  <dcterms:modified xsi:type="dcterms:W3CDTF">2023-07-19T03:40:12Z</dcterms:modified>
</cp:coreProperties>
</file>